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77" r:id="rId2"/>
    <p:sldId id="298" r:id="rId3"/>
    <p:sldId id="311" r:id="rId4"/>
    <p:sldId id="313" r:id="rId5"/>
    <p:sldId id="314" r:id="rId6"/>
    <p:sldId id="316" r:id="rId7"/>
    <p:sldId id="317" r:id="rId8"/>
    <p:sldId id="318" r:id="rId9"/>
    <p:sldId id="319" r:id="rId10"/>
    <p:sldId id="320" r:id="rId11"/>
    <p:sldId id="285" r:id="rId12"/>
    <p:sldId id="321" r:id="rId13"/>
    <p:sldId id="324" r:id="rId14"/>
    <p:sldId id="325" r:id="rId15"/>
    <p:sldId id="326" r:id="rId16"/>
    <p:sldId id="327" r:id="rId17"/>
  </p:sldIdLst>
  <p:sldSz cx="12192000" cy="6858000"/>
  <p:notesSz cx="6858000" cy="9144000"/>
  <p:embeddedFontLst>
    <p:embeddedFont>
      <p:font typeface="맑은 고딕" panose="020B0503020000020004" pitchFamily="34" charset="-127"/>
      <p:regular r:id="rId20"/>
      <p:bold r:id="rId21"/>
    </p:embeddedFont>
    <p:embeddedFont>
      <p:font typeface="MBC 1961 Medium" panose="02020603020101020101" pitchFamily="18" charset="-127"/>
      <p:regular r:id="rId22"/>
    </p:embeddedFont>
    <p:embeddedFont>
      <p:font typeface="ONE 모바일고딕 Title" pitchFamily="2" charset="-127"/>
      <p:regular r:id="rId23"/>
    </p:embeddedFont>
    <p:embeddedFont>
      <p:font typeface="ONE Mobile Title" pitchFamily="2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4A71"/>
    <a:srgbClr val="243653"/>
    <a:srgbClr val="6785AE"/>
    <a:srgbClr val="506890"/>
    <a:srgbClr val="364E6F"/>
    <a:srgbClr val="92AEE2"/>
    <a:srgbClr val="BDCFF0"/>
    <a:srgbClr val="8BACE8"/>
    <a:srgbClr val="06152C"/>
    <a:srgbClr val="F3F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784" autoAdjust="0"/>
    <p:restoredTop sz="73198" autoAdjust="0"/>
  </p:normalViewPr>
  <p:slideViewPr>
    <p:cSldViewPr snapToGrid="0">
      <p:cViewPr varScale="1">
        <p:scale>
          <a:sx n="31" d="100"/>
          <a:sy n="31" d="100"/>
        </p:scale>
        <p:origin x="208" y="1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2412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39318012-9D75-E24B-DD8A-C8BEB9E1B2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671DF25-82E2-3B96-1205-7808DD9728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8DF5B0-C6EE-FE42-93F4-B9DB62552600}" type="datetimeFigureOut">
              <a:rPr kumimoji="1" lang="ko-KR" altLang="en-US" smtClean="0"/>
              <a:t>2025. 1. 13.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54B1866-C996-A138-9E6F-0EFDFFE3AB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08C23BD-7280-3896-97DE-3E5A156CD2E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FBF3C2-F2C1-874A-A8B5-EFCBB17BCE8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488877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1AFA4-105B-437B-B1EA-D086FBF791D9}" type="datetimeFigureOut">
              <a:rPr lang="ko-KR" altLang="en-US" smtClean="0"/>
              <a:t>2025. 1. 13.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F2C556-D4E5-454A-BB24-6E506DD2BB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5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747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525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7948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6F74E3-4F9E-2286-731F-BF70AB192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9242249-E050-7ADB-83E5-DAB2214D81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BC0E1FB-68FB-4D1D-CFAD-C4FA766376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6E97B8-C7E3-BD64-934B-14E5839D13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2699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4140D-F888-3E77-F11C-051F0B702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FFBB3D9-72E3-DEBE-74BB-97986293D2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0EC72F9-1D44-1374-5086-504975417B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16CE0E-F731-3B34-6091-046ABE22E0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5384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B21B4-2A34-B5CD-B824-E33646789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E9ED2B9-F6CB-DD37-88A5-33C29F407D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6E36EC8-5788-C733-33A1-C85681B1D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2CA0E7-B38B-4DDB-E44D-5413EABC06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4522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81072E-114A-595B-7D04-BC1A7F516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A0A8980-59DE-4A46-13C5-9F53DB8FD1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FEEC162-DCDE-CB16-0F36-3DBF574415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84814F-3034-DD08-F838-FDC46EF347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787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892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B1153-E919-A368-458F-76D61D16A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4331C58-AEA0-21D9-E357-F4CF41BE4B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F3E1E90-B670-990C-5C36-BDCE96C393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B6F8FD-7DDA-B67B-5F2D-810E2F84E9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072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DF43A-5E94-FF87-D18B-DC20781AF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484228F-A543-73FF-C03A-EE26A1DFA7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4FDA3FC-BC75-139D-D340-AA24EE377A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2C34AD-B8EF-C0E4-82D1-95EDD006F8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6568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722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43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1F7BF-63DC-4854-2E4A-85499CE68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B7213B7-AB63-A314-34C1-830A395DF5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04D59F9-EA7C-69A1-4FAA-7ED7CB21A6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81927E-94DB-E236-AE4C-8C038E25F8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938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745D91-EF40-5A95-2BF8-9017CC81D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7386833-531B-1826-ADDB-6CC5D0253F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13F441B-33F4-9EDC-FAC9-A0BA894350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EE83BE-B573-3306-8A8B-FA9AD2A7FC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514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C57D0-D495-AE71-B008-E0EF34ABB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967EB57-8D7F-E703-3C8E-7742EBCCD6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22FD69A-70EE-1316-94BC-089881DF9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6B7A6C-D66E-4D38-9F6D-A484DC63CA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2C556-D4E5-454A-BB24-6E506DD2BB4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066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8219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8_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래픽 8">
            <a:extLst>
              <a:ext uri="{FF2B5EF4-FFF2-40B4-BE49-F238E27FC236}">
                <a16:creationId xmlns:a16="http://schemas.microsoft.com/office/drawing/2014/main" id="{7019CD37-22E1-E12B-BB57-7442B9A636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28358" y="2132338"/>
            <a:ext cx="1894393" cy="1900465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A1E5BBF3-4ACD-7AF6-CA84-EBC2D9E7E2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39510" y="-836849"/>
            <a:ext cx="14860619" cy="14908249"/>
          </a:xfrm>
          <a:prstGeom prst="rect">
            <a:avLst/>
          </a:prstGeom>
        </p:spPr>
      </p:pic>
      <p:pic>
        <p:nvPicPr>
          <p:cNvPr id="3" name="그래픽 2">
            <a:extLst>
              <a:ext uri="{FF2B5EF4-FFF2-40B4-BE49-F238E27FC236}">
                <a16:creationId xmlns:a16="http://schemas.microsoft.com/office/drawing/2014/main" id="{98E5FD23-3739-BCAA-A701-54D8945F03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8619253" y="-3292376"/>
            <a:ext cx="19669874" cy="197329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F9E239-33B8-0FDD-5EC6-3095E46B59BB}"/>
              </a:ext>
            </a:extLst>
          </p:cNvPr>
          <p:cNvSpPr txBox="1"/>
          <p:nvPr userDrawn="1"/>
        </p:nvSpPr>
        <p:spPr>
          <a:xfrm>
            <a:off x="8849361" y="325554"/>
            <a:ext cx="3235960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>
                <a:solidFill>
                  <a:srgbClr val="92AEE2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지능형 소프트웨어 융합 </a:t>
            </a:r>
            <a:r>
              <a:rPr lang="en-US" altLang="ko-KR" sz="1500" dirty="0">
                <a:solidFill>
                  <a:srgbClr val="92AEE2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&amp;AI </a:t>
            </a:r>
            <a:r>
              <a:rPr lang="ko-KR" altLang="en-US" sz="1500" dirty="0">
                <a:solidFill>
                  <a:srgbClr val="92AEE2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연구소</a:t>
            </a:r>
          </a:p>
        </p:txBody>
      </p:sp>
    </p:spTree>
    <p:extLst>
      <p:ext uri="{BB962C8B-B14F-4D97-AF65-F5344CB8AC3E}">
        <p14:creationId xmlns:p14="http://schemas.microsoft.com/office/powerpoint/2010/main" val="1593211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C793A172-359E-689E-CF57-03276C534A8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5000" y="-6746923"/>
            <a:ext cx="15577389" cy="15627317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9DDADC58-794E-1B54-307D-A5461421E1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94132" y="3773546"/>
            <a:ext cx="2198725" cy="2205773"/>
          </a:xfrm>
          <a:prstGeom prst="rect">
            <a:avLst/>
          </a:prstGeom>
        </p:spPr>
      </p:pic>
      <p:pic>
        <p:nvPicPr>
          <p:cNvPr id="2" name="그래픽 1">
            <a:extLst>
              <a:ext uri="{FF2B5EF4-FFF2-40B4-BE49-F238E27FC236}">
                <a16:creationId xmlns:a16="http://schemas.microsoft.com/office/drawing/2014/main" id="{A466F979-32A0-B884-E3B4-CC083702B7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610978" y="-1155700"/>
            <a:ext cx="13862070" cy="13906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FB95EE-F779-A203-816D-3140F5640FF6}"/>
              </a:ext>
            </a:extLst>
          </p:cNvPr>
          <p:cNvSpPr txBox="1"/>
          <p:nvPr userDrawn="1"/>
        </p:nvSpPr>
        <p:spPr>
          <a:xfrm>
            <a:off x="8919156" y="118385"/>
            <a:ext cx="3235960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>
                <a:solidFill>
                  <a:srgbClr val="BDCFF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지능형 소프트웨어 융합 </a:t>
            </a:r>
            <a:r>
              <a:rPr lang="en-US" altLang="ko-KR" sz="1500" dirty="0">
                <a:solidFill>
                  <a:srgbClr val="BDCFF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&amp;AI </a:t>
            </a:r>
            <a:r>
              <a:rPr lang="ko-KR" altLang="en-US" sz="1500" dirty="0">
                <a:solidFill>
                  <a:srgbClr val="BDCFF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연구소</a:t>
            </a:r>
          </a:p>
        </p:txBody>
      </p:sp>
    </p:spTree>
    <p:extLst>
      <p:ext uri="{BB962C8B-B14F-4D97-AF65-F5344CB8AC3E}">
        <p14:creationId xmlns:p14="http://schemas.microsoft.com/office/powerpoint/2010/main" val="2487261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래픽 3">
            <a:extLst>
              <a:ext uri="{FF2B5EF4-FFF2-40B4-BE49-F238E27FC236}">
                <a16:creationId xmlns:a16="http://schemas.microsoft.com/office/drawing/2014/main" id="{C8778A33-4621-1259-F4CC-EB5DE3C38E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30700" y="-4150406"/>
            <a:ext cx="13752577" cy="13796658"/>
          </a:xfrm>
          <a:prstGeom prst="rect">
            <a:avLst/>
          </a:prstGeom>
        </p:spPr>
      </p:pic>
      <p:pic>
        <p:nvPicPr>
          <p:cNvPr id="6" name="그래픽 5">
            <a:extLst>
              <a:ext uri="{FF2B5EF4-FFF2-40B4-BE49-F238E27FC236}">
                <a16:creationId xmlns:a16="http://schemas.microsoft.com/office/drawing/2014/main" id="{A41EE63A-34D8-641A-280D-1853F89B15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63326" y="4657724"/>
            <a:ext cx="2131923" cy="2138757"/>
          </a:xfrm>
          <a:prstGeom prst="rect">
            <a:avLst/>
          </a:prstGeom>
        </p:spPr>
      </p:pic>
      <p:pic>
        <p:nvPicPr>
          <p:cNvPr id="5" name="그래픽 4">
            <a:extLst>
              <a:ext uri="{FF2B5EF4-FFF2-40B4-BE49-F238E27FC236}">
                <a16:creationId xmlns:a16="http://schemas.microsoft.com/office/drawing/2014/main" id="{5D84810C-F004-71AC-23B7-071123F1F7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768898" y="-792480"/>
            <a:ext cx="3527338" cy="3538643"/>
          </a:xfrm>
          <a:prstGeom prst="rect">
            <a:avLst/>
          </a:prstGeom>
        </p:spPr>
      </p:pic>
      <p:pic>
        <p:nvPicPr>
          <p:cNvPr id="3" name="그래픽 2">
            <a:extLst>
              <a:ext uri="{FF2B5EF4-FFF2-40B4-BE49-F238E27FC236}">
                <a16:creationId xmlns:a16="http://schemas.microsoft.com/office/drawing/2014/main" id="{662B89A2-981C-8FC0-14F1-7CD4FAD312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3742329" y="380998"/>
            <a:ext cx="9071078" cy="91001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E04A08-A011-68A4-E6BB-8F66BBD499B0}"/>
              </a:ext>
            </a:extLst>
          </p:cNvPr>
          <p:cNvSpPr txBox="1"/>
          <p:nvPr userDrawn="1"/>
        </p:nvSpPr>
        <p:spPr>
          <a:xfrm>
            <a:off x="8919156" y="118385"/>
            <a:ext cx="3235960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>
                <a:solidFill>
                  <a:srgbClr val="BDCFF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지능형 소프트웨어 융합 </a:t>
            </a:r>
            <a:r>
              <a:rPr lang="en-US" altLang="ko-KR" sz="1500" dirty="0">
                <a:solidFill>
                  <a:srgbClr val="BDCFF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&amp;AI </a:t>
            </a:r>
            <a:r>
              <a:rPr lang="ko-KR" altLang="en-US" sz="1500" dirty="0">
                <a:solidFill>
                  <a:srgbClr val="BDCFF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연구소</a:t>
            </a:r>
          </a:p>
        </p:txBody>
      </p:sp>
    </p:spTree>
    <p:extLst>
      <p:ext uri="{BB962C8B-B14F-4D97-AF65-F5344CB8AC3E}">
        <p14:creationId xmlns:p14="http://schemas.microsoft.com/office/powerpoint/2010/main" val="29091518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1_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래픽 5">
            <a:extLst>
              <a:ext uri="{FF2B5EF4-FFF2-40B4-BE49-F238E27FC236}">
                <a16:creationId xmlns:a16="http://schemas.microsoft.com/office/drawing/2014/main" id="{56D54F72-2F50-51FA-AE04-45F9A8A04D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83062" y="-203202"/>
            <a:ext cx="4193333" cy="4206775"/>
          </a:xfrm>
          <a:prstGeom prst="rect">
            <a:avLst/>
          </a:prstGeom>
        </p:spPr>
      </p:pic>
      <p:pic>
        <p:nvPicPr>
          <p:cNvPr id="5" name="그래픽 4">
            <a:extLst>
              <a:ext uri="{FF2B5EF4-FFF2-40B4-BE49-F238E27FC236}">
                <a16:creationId xmlns:a16="http://schemas.microsoft.com/office/drawing/2014/main" id="{61DE8F89-C7FA-8C73-8D79-5510944753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30500" y="-2300922"/>
            <a:ext cx="16128843" cy="16180539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2AE3A1D2-50C6-68CA-8D54-EF8432F571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4743357" y="-1967565"/>
            <a:ext cx="10422262" cy="104556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E04A08-A011-68A4-E6BB-8F66BBD499B0}"/>
              </a:ext>
            </a:extLst>
          </p:cNvPr>
          <p:cNvSpPr txBox="1"/>
          <p:nvPr userDrawn="1"/>
        </p:nvSpPr>
        <p:spPr>
          <a:xfrm>
            <a:off x="8919156" y="118385"/>
            <a:ext cx="3235960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>
                <a:solidFill>
                  <a:srgbClr val="BDCFF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지능형 소프트웨어 융합 </a:t>
            </a:r>
            <a:r>
              <a:rPr lang="en-US" altLang="ko-KR" sz="1500" dirty="0">
                <a:solidFill>
                  <a:srgbClr val="BDCFF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&amp;AI </a:t>
            </a:r>
            <a:r>
              <a:rPr lang="ko-KR" altLang="en-US" sz="1500" dirty="0">
                <a:solidFill>
                  <a:srgbClr val="BDCFF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연구소</a:t>
            </a:r>
          </a:p>
        </p:txBody>
      </p:sp>
    </p:spTree>
    <p:extLst>
      <p:ext uri="{BB962C8B-B14F-4D97-AF65-F5344CB8AC3E}">
        <p14:creationId xmlns:p14="http://schemas.microsoft.com/office/powerpoint/2010/main" val="1608992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rgbClr val="364E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래픽 21">
            <a:extLst>
              <a:ext uri="{FF2B5EF4-FFF2-40B4-BE49-F238E27FC236}">
                <a16:creationId xmlns:a16="http://schemas.microsoft.com/office/drawing/2014/main" id="{85B7B4DF-3BBC-44D3-38BA-2C0289543E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-1537384" y="1885695"/>
            <a:ext cx="6643924" cy="6531320"/>
          </a:xfrm>
          <a:prstGeom prst="rect">
            <a:avLst/>
          </a:prstGeom>
        </p:spPr>
      </p:pic>
      <p:pic>
        <p:nvPicPr>
          <p:cNvPr id="23" name="그래픽 22">
            <a:extLst>
              <a:ext uri="{FF2B5EF4-FFF2-40B4-BE49-F238E27FC236}">
                <a16:creationId xmlns:a16="http://schemas.microsoft.com/office/drawing/2014/main" id="{62D8915B-CA97-0BFB-3DDF-EA6545CDE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73699" y="3524315"/>
            <a:ext cx="2553696" cy="2510415"/>
          </a:xfrm>
          <a:prstGeom prst="rect">
            <a:avLst/>
          </a:prstGeom>
        </p:spPr>
      </p:pic>
      <p:pic>
        <p:nvPicPr>
          <p:cNvPr id="24" name="그래픽 23">
            <a:extLst>
              <a:ext uri="{FF2B5EF4-FFF2-40B4-BE49-F238E27FC236}">
                <a16:creationId xmlns:a16="http://schemas.microsoft.com/office/drawing/2014/main" id="{C05F618A-49DA-260C-2236-095D00E1D6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17552" y="3821016"/>
            <a:ext cx="778964" cy="765762"/>
          </a:xfrm>
          <a:prstGeom prst="rect">
            <a:avLst/>
          </a:prstGeom>
        </p:spPr>
      </p:pic>
      <p:pic>
        <p:nvPicPr>
          <p:cNvPr id="25" name="그래픽 24">
            <a:extLst>
              <a:ext uri="{FF2B5EF4-FFF2-40B4-BE49-F238E27FC236}">
                <a16:creationId xmlns:a16="http://schemas.microsoft.com/office/drawing/2014/main" id="{B69B0AC2-5660-CB8A-86BF-B8DB7525C3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85726" y="-4714786"/>
            <a:ext cx="9947707" cy="9779102"/>
          </a:xfrm>
          <a:prstGeom prst="rect">
            <a:avLst/>
          </a:prstGeom>
        </p:spPr>
      </p:pic>
      <p:pic>
        <p:nvPicPr>
          <p:cNvPr id="26" name="그래픽 25">
            <a:extLst>
              <a:ext uri="{FF2B5EF4-FFF2-40B4-BE49-F238E27FC236}">
                <a16:creationId xmlns:a16="http://schemas.microsoft.com/office/drawing/2014/main" id="{F25D9126-275D-2688-4DEA-35B7BDEACA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19806" y="1787383"/>
            <a:ext cx="1375411" cy="135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403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bg>
      <p:bgPr>
        <a:solidFill>
          <a:srgbClr val="364E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래픽 1">
            <a:extLst>
              <a:ext uri="{FF2B5EF4-FFF2-40B4-BE49-F238E27FC236}">
                <a16:creationId xmlns:a16="http://schemas.microsoft.com/office/drawing/2014/main" id="{6FDD23B0-244B-009C-DC98-71CE37AEDD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179679" y="4663175"/>
            <a:ext cx="1630864" cy="1603223"/>
          </a:xfrm>
          <a:prstGeom prst="rect">
            <a:avLst/>
          </a:prstGeom>
        </p:spPr>
      </p:pic>
      <p:pic>
        <p:nvPicPr>
          <p:cNvPr id="3" name="그래픽 2">
            <a:extLst>
              <a:ext uri="{FF2B5EF4-FFF2-40B4-BE49-F238E27FC236}">
                <a16:creationId xmlns:a16="http://schemas.microsoft.com/office/drawing/2014/main" id="{C67FE297-EB60-7BDF-EC60-807F529E64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780761" y="-3057030"/>
            <a:ext cx="9999770" cy="9830290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3C1AAF79-34F1-1123-5C94-8B32CBD8CC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389529" y="-736153"/>
            <a:ext cx="2575495" cy="2531845"/>
          </a:xfrm>
          <a:prstGeom prst="rect">
            <a:avLst/>
          </a:prstGeom>
        </p:spPr>
      </p:pic>
      <p:pic>
        <p:nvPicPr>
          <p:cNvPr id="5" name="그래픽 4">
            <a:extLst>
              <a:ext uri="{FF2B5EF4-FFF2-40B4-BE49-F238E27FC236}">
                <a16:creationId xmlns:a16="http://schemas.microsoft.com/office/drawing/2014/main" id="{5A05B7FA-53AC-A6CF-5665-14417143C6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523261" y="918241"/>
            <a:ext cx="641470" cy="630598"/>
          </a:xfrm>
          <a:prstGeom prst="rect">
            <a:avLst/>
          </a:prstGeom>
        </p:spPr>
      </p:pic>
      <p:pic>
        <p:nvPicPr>
          <p:cNvPr id="6" name="그래픽 5">
            <a:extLst>
              <a:ext uri="{FF2B5EF4-FFF2-40B4-BE49-F238E27FC236}">
                <a16:creationId xmlns:a16="http://schemas.microsoft.com/office/drawing/2014/main" id="{A46BAB2B-6CBA-C550-D8D0-E6792C45F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-2410633" y="1176292"/>
            <a:ext cx="6643924" cy="653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35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bg>
      <p:bgPr>
        <a:solidFill>
          <a:srgbClr val="0615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B3B18B91-3C7A-4094-FEDF-9F3C1DFF5F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485334" y="-4038165"/>
            <a:ext cx="21263545" cy="21326273"/>
          </a:xfrm>
          <a:prstGeom prst="rect">
            <a:avLst/>
          </a:prstGeom>
        </p:spPr>
      </p:pic>
      <p:pic>
        <p:nvPicPr>
          <p:cNvPr id="7" name="그래픽 6">
            <a:extLst>
              <a:ext uri="{FF2B5EF4-FFF2-40B4-BE49-F238E27FC236}">
                <a16:creationId xmlns:a16="http://schemas.microsoft.com/office/drawing/2014/main" id="{D61A8BFF-8982-CA51-DFAC-9111F0DFEA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46864" y="-1412683"/>
            <a:ext cx="16090272" cy="16137738"/>
          </a:xfrm>
          <a:prstGeom prst="rect">
            <a:avLst/>
          </a:prstGeom>
        </p:spPr>
      </p:pic>
      <p:pic>
        <p:nvPicPr>
          <p:cNvPr id="6" name="그림 5" descr="우주, 천체, 어둠, 달이(가) 표시된 사진&#10;&#10;자동 생성된 설명">
            <a:extLst>
              <a:ext uri="{FF2B5EF4-FFF2-40B4-BE49-F238E27FC236}">
                <a16:creationId xmlns:a16="http://schemas.microsoft.com/office/drawing/2014/main" id="{C4CF3B95-29F4-222D-07D1-B0D46EB8B1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9460" y="2016476"/>
            <a:ext cx="2132191" cy="21321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F9E239-33B8-0FDD-5EC6-3095E46B59BB}"/>
              </a:ext>
            </a:extLst>
          </p:cNvPr>
          <p:cNvSpPr txBox="1"/>
          <p:nvPr userDrawn="1"/>
        </p:nvSpPr>
        <p:spPr>
          <a:xfrm>
            <a:off x="8849361" y="325554"/>
            <a:ext cx="3235960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>
                <a:solidFill>
                  <a:srgbClr val="40567A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지능형 소프트웨어 융합 </a:t>
            </a:r>
            <a:r>
              <a:rPr lang="en-US" altLang="ko-KR" sz="1500" dirty="0">
                <a:solidFill>
                  <a:srgbClr val="40567A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&amp;AI </a:t>
            </a:r>
            <a:r>
              <a:rPr lang="ko-KR" altLang="en-US" sz="1500" dirty="0">
                <a:solidFill>
                  <a:srgbClr val="40567A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연구소</a:t>
            </a:r>
          </a:p>
        </p:txBody>
      </p:sp>
    </p:spTree>
    <p:extLst>
      <p:ext uri="{BB962C8B-B14F-4D97-AF65-F5344CB8AC3E}">
        <p14:creationId xmlns:p14="http://schemas.microsoft.com/office/powerpoint/2010/main" val="118603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빈 화면">
    <p:bg>
      <p:bgPr>
        <a:solidFill>
          <a:srgbClr val="0615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래픽 23">
            <a:extLst>
              <a:ext uri="{FF2B5EF4-FFF2-40B4-BE49-F238E27FC236}">
                <a16:creationId xmlns:a16="http://schemas.microsoft.com/office/drawing/2014/main" id="{FE258480-D6F5-13DF-5E5F-9B0C12F03E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252759" y="-1752599"/>
            <a:ext cx="15087700" cy="15132210"/>
          </a:xfrm>
          <a:prstGeom prst="rect">
            <a:avLst/>
          </a:prstGeom>
        </p:spPr>
      </p:pic>
      <p:pic>
        <p:nvPicPr>
          <p:cNvPr id="25" name="그래픽 24">
            <a:extLst>
              <a:ext uri="{FF2B5EF4-FFF2-40B4-BE49-F238E27FC236}">
                <a16:creationId xmlns:a16="http://schemas.microsoft.com/office/drawing/2014/main" id="{7307B09F-6CA6-6F83-9E3D-303451FDD0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15644" y="-7376867"/>
            <a:ext cx="16970529" cy="17020593"/>
          </a:xfrm>
          <a:prstGeom prst="rect">
            <a:avLst/>
          </a:prstGeom>
        </p:spPr>
      </p:pic>
      <p:pic>
        <p:nvPicPr>
          <p:cNvPr id="26" name="그래픽 25">
            <a:extLst>
              <a:ext uri="{FF2B5EF4-FFF2-40B4-BE49-F238E27FC236}">
                <a16:creationId xmlns:a16="http://schemas.microsoft.com/office/drawing/2014/main" id="{DE3FDC48-EF1D-BC09-EDF3-C0DD8ED8DD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93017" y="3690605"/>
            <a:ext cx="2371700" cy="23786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FB95EE-F779-A203-816D-3140F5640FF6}"/>
              </a:ext>
            </a:extLst>
          </p:cNvPr>
          <p:cNvSpPr txBox="1"/>
          <p:nvPr userDrawn="1"/>
        </p:nvSpPr>
        <p:spPr>
          <a:xfrm>
            <a:off x="8919156" y="118385"/>
            <a:ext cx="3235960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>
                <a:solidFill>
                  <a:srgbClr val="2E416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지능형 소프트웨어 융합 </a:t>
            </a:r>
            <a:r>
              <a:rPr lang="en-US" altLang="ko-KR" sz="1500" dirty="0">
                <a:solidFill>
                  <a:srgbClr val="2E416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&amp;AI </a:t>
            </a:r>
            <a:r>
              <a:rPr lang="ko-KR" altLang="en-US" sz="1500" dirty="0">
                <a:solidFill>
                  <a:srgbClr val="2E416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연구소</a:t>
            </a:r>
          </a:p>
        </p:txBody>
      </p:sp>
    </p:spTree>
    <p:extLst>
      <p:ext uri="{BB962C8B-B14F-4D97-AF65-F5344CB8AC3E}">
        <p14:creationId xmlns:p14="http://schemas.microsoft.com/office/powerpoint/2010/main" val="947339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빈 화면">
    <p:bg>
      <p:bgPr>
        <a:solidFill>
          <a:srgbClr val="0615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래픽 31">
            <a:extLst>
              <a:ext uri="{FF2B5EF4-FFF2-40B4-BE49-F238E27FC236}">
                <a16:creationId xmlns:a16="http://schemas.microsoft.com/office/drawing/2014/main" id="{141657C8-906E-5370-5BBA-7C7A5506E6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64485" y="-4708901"/>
            <a:ext cx="14960654" cy="15004787"/>
          </a:xfrm>
          <a:prstGeom prst="rect">
            <a:avLst/>
          </a:prstGeom>
        </p:spPr>
      </p:pic>
      <p:pic>
        <p:nvPicPr>
          <p:cNvPr id="30" name="그래픽 29">
            <a:extLst>
              <a:ext uri="{FF2B5EF4-FFF2-40B4-BE49-F238E27FC236}">
                <a16:creationId xmlns:a16="http://schemas.microsoft.com/office/drawing/2014/main" id="{9BE861D4-238A-CEE0-7004-6899E01E60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4185269" y="0"/>
            <a:ext cx="9894950" cy="9924141"/>
          </a:xfrm>
          <a:prstGeom prst="rect">
            <a:avLst/>
          </a:prstGeom>
        </p:spPr>
      </p:pic>
      <p:pic>
        <p:nvPicPr>
          <p:cNvPr id="31" name="그래픽 30">
            <a:extLst>
              <a:ext uri="{FF2B5EF4-FFF2-40B4-BE49-F238E27FC236}">
                <a16:creationId xmlns:a16="http://schemas.microsoft.com/office/drawing/2014/main" id="{9F61AE8B-5C04-1089-3DA0-6A0EEBA262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42146" y="-932373"/>
            <a:ext cx="3835294" cy="3846608"/>
          </a:xfrm>
          <a:prstGeom prst="rect">
            <a:avLst/>
          </a:prstGeom>
        </p:spPr>
      </p:pic>
      <p:pic>
        <p:nvPicPr>
          <p:cNvPr id="33" name="그래픽 32">
            <a:extLst>
              <a:ext uri="{FF2B5EF4-FFF2-40B4-BE49-F238E27FC236}">
                <a16:creationId xmlns:a16="http://schemas.microsoft.com/office/drawing/2014/main" id="{E871D67D-8DD0-E38F-1726-A192975A13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67707" y="4578674"/>
            <a:ext cx="2307697" cy="23145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E04A08-A011-68A4-E6BB-8F66BBD499B0}"/>
              </a:ext>
            </a:extLst>
          </p:cNvPr>
          <p:cNvSpPr txBox="1"/>
          <p:nvPr userDrawn="1"/>
        </p:nvSpPr>
        <p:spPr>
          <a:xfrm>
            <a:off x="8919156" y="118385"/>
            <a:ext cx="3235960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>
                <a:solidFill>
                  <a:srgbClr val="2E416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지능형 소프트웨어 융합 </a:t>
            </a:r>
            <a:r>
              <a:rPr lang="en-US" altLang="ko-KR" sz="1500" dirty="0">
                <a:solidFill>
                  <a:srgbClr val="2E416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&amp;AI </a:t>
            </a:r>
            <a:r>
              <a:rPr lang="ko-KR" altLang="en-US" sz="1500" dirty="0">
                <a:solidFill>
                  <a:srgbClr val="2E416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연구소</a:t>
            </a:r>
          </a:p>
        </p:txBody>
      </p:sp>
    </p:spTree>
    <p:extLst>
      <p:ext uri="{BB962C8B-B14F-4D97-AF65-F5344CB8AC3E}">
        <p14:creationId xmlns:p14="http://schemas.microsoft.com/office/powerpoint/2010/main" val="5377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빈 화면">
    <p:bg>
      <p:bgPr>
        <a:solidFill>
          <a:srgbClr val="0615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E04A08-A011-68A4-E6BB-8F66BBD499B0}"/>
              </a:ext>
            </a:extLst>
          </p:cNvPr>
          <p:cNvSpPr txBox="1"/>
          <p:nvPr userDrawn="1"/>
        </p:nvSpPr>
        <p:spPr>
          <a:xfrm>
            <a:off x="8919156" y="118385"/>
            <a:ext cx="3235960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>
                <a:solidFill>
                  <a:srgbClr val="2E416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지능형 소프트웨어 융합 </a:t>
            </a:r>
            <a:r>
              <a:rPr lang="en-US" altLang="ko-KR" sz="1500" dirty="0">
                <a:solidFill>
                  <a:srgbClr val="2E416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&amp;AI </a:t>
            </a:r>
            <a:r>
              <a:rPr lang="ko-KR" altLang="en-US" sz="1500" dirty="0">
                <a:solidFill>
                  <a:srgbClr val="2E416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연구소</a:t>
            </a:r>
          </a:p>
        </p:txBody>
      </p:sp>
      <p:pic>
        <p:nvPicPr>
          <p:cNvPr id="15" name="그래픽 14">
            <a:extLst>
              <a:ext uri="{FF2B5EF4-FFF2-40B4-BE49-F238E27FC236}">
                <a16:creationId xmlns:a16="http://schemas.microsoft.com/office/drawing/2014/main" id="{DDDDF69D-C31A-D6BB-13BD-E179A54486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75753" y="-2924653"/>
            <a:ext cx="17469602" cy="17521138"/>
          </a:xfrm>
          <a:prstGeom prst="rect">
            <a:avLst/>
          </a:prstGeom>
        </p:spPr>
      </p:pic>
      <p:pic>
        <p:nvPicPr>
          <p:cNvPr id="14" name="그래픽 13">
            <a:extLst>
              <a:ext uri="{FF2B5EF4-FFF2-40B4-BE49-F238E27FC236}">
                <a16:creationId xmlns:a16="http://schemas.microsoft.com/office/drawing/2014/main" id="{E3C9DC47-5074-8903-81F3-FDF7065F79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4793" y="-399156"/>
            <a:ext cx="4590081" cy="4603622"/>
          </a:xfrm>
          <a:prstGeom prst="rect">
            <a:avLst/>
          </a:prstGeom>
        </p:spPr>
      </p:pic>
      <p:pic>
        <p:nvPicPr>
          <p:cNvPr id="3" name="그래픽 2">
            <a:extLst>
              <a:ext uri="{FF2B5EF4-FFF2-40B4-BE49-F238E27FC236}">
                <a16:creationId xmlns:a16="http://schemas.microsoft.com/office/drawing/2014/main" id="{9BE861D4-238A-CEE0-7004-6899E01E60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249451" y="-2400300"/>
            <a:ext cx="11345451" cy="1137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649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빈 화면">
    <p:bg>
      <p:bgPr>
        <a:solidFill>
          <a:srgbClr val="F3F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래픽 10">
            <a:extLst>
              <a:ext uri="{FF2B5EF4-FFF2-40B4-BE49-F238E27FC236}">
                <a16:creationId xmlns:a16="http://schemas.microsoft.com/office/drawing/2014/main" id="{E07C10DC-0E1E-917C-FAB0-859DF47D59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19807" y="1704299"/>
            <a:ext cx="1479134" cy="1479134"/>
          </a:xfrm>
          <a:prstGeom prst="rect">
            <a:avLst/>
          </a:prstGeom>
        </p:spPr>
      </p:pic>
      <p:pic>
        <p:nvPicPr>
          <p:cNvPr id="5" name="그래픽 4">
            <a:extLst>
              <a:ext uri="{FF2B5EF4-FFF2-40B4-BE49-F238E27FC236}">
                <a16:creationId xmlns:a16="http://schemas.microsoft.com/office/drawing/2014/main" id="{5A7D788E-39D2-592F-E9C3-495A46AB54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2511" y="-5553777"/>
            <a:ext cx="11006574" cy="11006574"/>
          </a:xfrm>
          <a:prstGeom prst="rect">
            <a:avLst/>
          </a:prstGeom>
        </p:spPr>
      </p:pic>
      <p:pic>
        <p:nvPicPr>
          <p:cNvPr id="7" name="그래픽 6">
            <a:extLst>
              <a:ext uri="{FF2B5EF4-FFF2-40B4-BE49-F238E27FC236}">
                <a16:creationId xmlns:a16="http://schemas.microsoft.com/office/drawing/2014/main" id="{CDBA80CE-B3C2-6D34-FBEB-9B1E73B557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364335" y="1564196"/>
            <a:ext cx="7311720" cy="7311720"/>
          </a:xfrm>
          <a:prstGeom prst="rect">
            <a:avLst/>
          </a:prstGeom>
        </p:spPr>
      </p:pic>
      <p:pic>
        <p:nvPicPr>
          <p:cNvPr id="8" name="그래픽 7">
            <a:extLst>
              <a:ext uri="{FF2B5EF4-FFF2-40B4-BE49-F238E27FC236}">
                <a16:creationId xmlns:a16="http://schemas.microsoft.com/office/drawing/2014/main" id="{C274135B-1A67-26ED-1567-8AE0320B0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44751" y="3321604"/>
            <a:ext cx="2813050" cy="2813050"/>
          </a:xfrm>
          <a:prstGeom prst="rect">
            <a:avLst/>
          </a:prstGeom>
        </p:spPr>
      </p:pic>
      <p:pic>
        <p:nvPicPr>
          <p:cNvPr id="9" name="그래픽 8">
            <a:extLst>
              <a:ext uri="{FF2B5EF4-FFF2-40B4-BE49-F238E27FC236}">
                <a16:creationId xmlns:a16="http://schemas.microsoft.com/office/drawing/2014/main" id="{4D550D9E-82FC-F0AD-39D9-D9B48F32F5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07392" y="3760746"/>
            <a:ext cx="856186" cy="85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52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빈 화면">
    <p:bg>
      <p:bgPr>
        <a:solidFill>
          <a:srgbClr val="F3F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래픽 12">
            <a:extLst>
              <a:ext uri="{FF2B5EF4-FFF2-40B4-BE49-F238E27FC236}">
                <a16:creationId xmlns:a16="http://schemas.microsoft.com/office/drawing/2014/main" id="{5D1F52EF-1282-2D31-CB78-3720D51C8E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71211" y="4572000"/>
            <a:ext cx="1809750" cy="1809750"/>
          </a:xfrm>
          <a:prstGeom prst="rect">
            <a:avLst/>
          </a:prstGeom>
        </p:spPr>
      </p:pic>
      <p:pic>
        <p:nvPicPr>
          <p:cNvPr id="12" name="그래픽 11">
            <a:extLst>
              <a:ext uri="{FF2B5EF4-FFF2-40B4-BE49-F238E27FC236}">
                <a16:creationId xmlns:a16="http://schemas.microsoft.com/office/drawing/2014/main" id="{4A9AB14F-F7D6-DDC2-0E68-9071E2C707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71314" y="-3539870"/>
            <a:ext cx="10982069" cy="10982069"/>
          </a:xfrm>
          <a:prstGeom prst="rect">
            <a:avLst/>
          </a:prstGeom>
        </p:spPr>
      </p:pic>
      <p:pic>
        <p:nvPicPr>
          <p:cNvPr id="11" name="그래픽 10">
            <a:extLst>
              <a:ext uri="{FF2B5EF4-FFF2-40B4-BE49-F238E27FC236}">
                <a16:creationId xmlns:a16="http://schemas.microsoft.com/office/drawing/2014/main" id="{4E675B2C-0EE6-94DD-2828-F94574D8EA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6500" y="887405"/>
            <a:ext cx="702635" cy="702635"/>
          </a:xfrm>
          <a:prstGeom prst="rect">
            <a:avLst/>
          </a:prstGeom>
        </p:spPr>
      </p:pic>
      <p:pic>
        <p:nvPicPr>
          <p:cNvPr id="10" name="그래픽 9">
            <a:extLst>
              <a:ext uri="{FF2B5EF4-FFF2-40B4-BE49-F238E27FC236}">
                <a16:creationId xmlns:a16="http://schemas.microsoft.com/office/drawing/2014/main" id="{D3B10FD9-8029-6505-A516-A83C25137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120" y="-861747"/>
            <a:ext cx="2825009" cy="2825009"/>
          </a:xfrm>
          <a:prstGeom prst="rect">
            <a:avLst/>
          </a:prstGeom>
        </p:spPr>
      </p:pic>
      <p:pic>
        <p:nvPicPr>
          <p:cNvPr id="9" name="그래픽 8">
            <a:extLst>
              <a:ext uri="{FF2B5EF4-FFF2-40B4-BE49-F238E27FC236}">
                <a16:creationId xmlns:a16="http://schemas.microsoft.com/office/drawing/2014/main" id="{2CFF086C-EB5B-EFCF-A46D-09020F19EA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3253332" y="829732"/>
            <a:ext cx="7335523" cy="7335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57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4126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5" r:id="rId2"/>
    <p:sldLayoutId id="2147483657" r:id="rId3"/>
    <p:sldLayoutId id="2147483656" r:id="rId4"/>
    <p:sldLayoutId id="2147483658" r:id="rId5"/>
    <p:sldLayoutId id="2147483659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598EFE-E2F9-9911-F620-2BB9C9A4C6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>
            <a:extLst>
              <a:ext uri="{FF2B5EF4-FFF2-40B4-BE49-F238E27FC236}">
                <a16:creationId xmlns:a16="http://schemas.microsoft.com/office/drawing/2014/main" id="{C76CEBA5-AC4F-7861-33EC-9302F9B18B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18300" y="4984966"/>
            <a:ext cx="2006963" cy="7176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A7FD9B-1771-27D9-A78D-61326D8C1487}"/>
              </a:ext>
            </a:extLst>
          </p:cNvPr>
          <p:cNvSpPr txBox="1"/>
          <p:nvPr/>
        </p:nvSpPr>
        <p:spPr>
          <a:xfrm>
            <a:off x="680919" y="1038813"/>
            <a:ext cx="1126114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500" dirty="0">
                <a:solidFill>
                  <a:srgbClr val="BDCFF0"/>
                </a:solidFill>
                <a:latin typeface="MBC 1961 Medium" panose="02020603020101020101" pitchFamily="18" charset="-127"/>
                <a:ea typeface="MBC 1961 Medium" panose="02020603020101020101" pitchFamily="18" charset="-127"/>
              </a:rPr>
              <a:t>Deep Residual Learning for Image Recognition</a:t>
            </a:r>
            <a:endParaRPr lang="ko-KR" altLang="en-US" sz="6500" dirty="0">
              <a:solidFill>
                <a:srgbClr val="BDCFF0"/>
              </a:solidFill>
              <a:latin typeface="MBC 1961 Medium" panose="02020603020101020101" pitchFamily="18" charset="-127"/>
              <a:ea typeface="MBC 1961 Medium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097AA3-D2BC-FFE8-95F3-39B3D5F0EEA2}"/>
              </a:ext>
            </a:extLst>
          </p:cNvPr>
          <p:cNvSpPr txBox="1"/>
          <p:nvPr/>
        </p:nvSpPr>
        <p:spPr>
          <a:xfrm>
            <a:off x="7404924" y="5951761"/>
            <a:ext cx="4408272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ko-KR" sz="1500" dirty="0">
                <a:solidFill>
                  <a:srgbClr val="BDCFF0"/>
                </a:solidFill>
                <a:effectLst/>
                <a:latin typeface="ONE Mobile Title" panose="00000500000000000000" pitchFamily="2" charset="-127"/>
                <a:ea typeface="ONE Mobile Title" panose="00000500000000000000" pitchFamily="2" charset="-127"/>
              </a:rPr>
              <a:t>202121206 </a:t>
            </a:r>
            <a:r>
              <a:rPr lang="ko-KR" altLang="en-US" sz="1500" dirty="0">
                <a:solidFill>
                  <a:srgbClr val="BDCFF0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하가형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A61291-55CB-39C5-EA57-8774F59DEF98}"/>
              </a:ext>
            </a:extLst>
          </p:cNvPr>
          <p:cNvSpPr txBox="1"/>
          <p:nvPr/>
        </p:nvSpPr>
        <p:spPr>
          <a:xfrm>
            <a:off x="680919" y="4219006"/>
            <a:ext cx="72208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6785AE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IEEE</a:t>
            </a:r>
          </a:p>
          <a:p>
            <a:r>
              <a:rPr lang="en-US" altLang="ko-KR" sz="2000" dirty="0">
                <a:solidFill>
                  <a:srgbClr val="6785AE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2016</a:t>
            </a:r>
            <a:br>
              <a:rPr lang="en-US" altLang="ko-KR" sz="2000" dirty="0">
                <a:solidFill>
                  <a:srgbClr val="6785AE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</a:br>
            <a:r>
              <a:rPr lang="en-US" altLang="ko-KR" sz="2000" dirty="0">
                <a:solidFill>
                  <a:srgbClr val="6785AE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|</a:t>
            </a:r>
          </a:p>
          <a:p>
            <a:r>
              <a:rPr lang="en-US" altLang="ko-KR" sz="2000" dirty="0" err="1">
                <a:solidFill>
                  <a:srgbClr val="6785AE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Kaiming</a:t>
            </a:r>
            <a:r>
              <a:rPr lang="en-US" altLang="ko-KR" sz="2000" dirty="0">
                <a:solidFill>
                  <a:srgbClr val="6785AE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He, </a:t>
            </a:r>
            <a:r>
              <a:rPr lang="en-US" altLang="ko-KR" sz="2000" dirty="0" err="1">
                <a:solidFill>
                  <a:srgbClr val="6785AE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Xiangyu</a:t>
            </a:r>
            <a:r>
              <a:rPr lang="en-US" altLang="ko-KR" sz="2000" dirty="0">
                <a:solidFill>
                  <a:srgbClr val="6785AE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Zhang, </a:t>
            </a:r>
            <a:r>
              <a:rPr lang="en-US" altLang="ko-KR" sz="2000" dirty="0" err="1">
                <a:solidFill>
                  <a:srgbClr val="6785AE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Shaoqing</a:t>
            </a:r>
            <a:r>
              <a:rPr lang="en-US" altLang="ko-KR" sz="2000" dirty="0">
                <a:solidFill>
                  <a:srgbClr val="6785AE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Ren, Jian Sun</a:t>
            </a:r>
          </a:p>
        </p:txBody>
      </p:sp>
    </p:spTree>
    <p:extLst>
      <p:ext uri="{BB962C8B-B14F-4D97-AF65-F5344CB8AC3E}">
        <p14:creationId xmlns:p14="http://schemas.microsoft.com/office/powerpoint/2010/main" val="3344418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EAB0A-0DC6-A8D5-3CF8-854F702C7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4618E0-CD00-B69C-6B06-6851D72435F8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Deep Residual Learning</a:t>
            </a:r>
            <a:endParaRPr lang="en-US" altLang="ko-KR" sz="2000" dirty="0">
              <a:solidFill>
                <a:srgbClr val="314B74"/>
              </a:solidFill>
              <a:latin typeface="ONE Mobile Title" pitchFamily="2" charset="-127"/>
              <a:ea typeface="ONE Mobile Title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500907C-CF23-742E-6290-9DD1382360B1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6FB6C-F420-1816-E421-7A6140D5A984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3.3</a:t>
            </a:r>
            <a:r>
              <a:rPr lang="ko-KR" altLang="en-US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 </a:t>
            </a: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Network Architectures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134F2D-3FD7-B281-1D20-778AE5BBB250}"/>
              </a:ext>
            </a:extLst>
          </p:cNvPr>
          <p:cNvSpPr txBox="1"/>
          <p:nvPr/>
        </p:nvSpPr>
        <p:spPr>
          <a:xfrm>
            <a:off x="1572426" y="3032168"/>
            <a:ext cx="6920172" cy="404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2)</a:t>
            </a:r>
            <a:r>
              <a:rPr lang="ko-KR" altLang="en-US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Residual network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65797111-83D5-0846-545E-FE0C8E089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784" y="623224"/>
            <a:ext cx="1836832" cy="6280481"/>
          </a:xfrm>
          <a:prstGeom prst="rect">
            <a:avLst/>
          </a:prstGeom>
        </p:spPr>
      </p:pic>
      <p:pic>
        <p:nvPicPr>
          <p:cNvPr id="4" name="그림 3" descr="텍스트, 폰트, 영수증, 번호이(가) 표시된 사진&#10;&#10;자동 생성된 설명">
            <a:extLst>
              <a:ext uri="{FF2B5EF4-FFF2-40B4-BE49-F238E27FC236}">
                <a16:creationId xmlns:a16="http://schemas.microsoft.com/office/drawing/2014/main" id="{968B630C-F9C8-CFE1-4BFB-115481312C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761" y="3481431"/>
            <a:ext cx="6076951" cy="270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052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20DBC8-D55E-541A-23D3-378FE7E4C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A01D26-F473-5ED0-9E9F-A09BEB81E788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527990-DD2E-A34D-A58E-D0EB380A44A5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Experiments</a:t>
            </a:r>
            <a:endParaRPr lang="en-US" altLang="ko-KR" sz="2000" dirty="0">
              <a:solidFill>
                <a:srgbClr val="314B74"/>
              </a:solidFill>
              <a:latin typeface="ONE Mobile Title" pitchFamily="2" charset="-127"/>
              <a:ea typeface="ONE Mobile Title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C93A6A-2512-315A-A03C-32E3295B852F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ImageNet Classification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B3CE2E-AEEC-6905-0A3B-03B3483D48DA}"/>
              </a:ext>
            </a:extLst>
          </p:cNvPr>
          <p:cNvSpPr txBox="1"/>
          <p:nvPr/>
        </p:nvSpPr>
        <p:spPr>
          <a:xfrm>
            <a:off x="1572426" y="3032168"/>
            <a:ext cx="6920172" cy="404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1)</a:t>
            </a:r>
            <a:r>
              <a:rPr lang="ko-KR" altLang="en-US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Plain network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F5F14C-3355-958F-CC75-CEFBC90C2778}"/>
              </a:ext>
            </a:extLst>
          </p:cNvPr>
          <p:cNvSpPr txBox="1"/>
          <p:nvPr/>
        </p:nvSpPr>
        <p:spPr>
          <a:xfrm>
            <a:off x="1815312" y="3384637"/>
            <a:ext cx="7457276" cy="35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ImageNet 2012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년도 데이터 세트 이용해 평가 진행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pic>
        <p:nvPicPr>
          <p:cNvPr id="9" name="그림 8" descr="라인, 그래프, 도표, 텍스트이(가) 표시된 사진&#10;&#10;자동 생성된 설명">
            <a:extLst>
              <a:ext uri="{FF2B5EF4-FFF2-40B4-BE49-F238E27FC236}">
                <a16:creationId xmlns:a16="http://schemas.microsoft.com/office/drawing/2014/main" id="{D302C534-F508-8539-F069-D9B016ED58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012" y="3815693"/>
            <a:ext cx="5767495" cy="18564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DD35D5-B7C0-4604-B5B5-A48B42B11AFA}"/>
              </a:ext>
            </a:extLst>
          </p:cNvPr>
          <p:cNvSpPr txBox="1"/>
          <p:nvPr/>
        </p:nvSpPr>
        <p:spPr>
          <a:xfrm>
            <a:off x="7681125" y="5031129"/>
            <a:ext cx="3720301" cy="641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Plain 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네트워크는 레이어 깊어질수록 정확도 감소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ResNet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은 레이어 깊어질수록 정확도 증가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pic>
        <p:nvPicPr>
          <p:cNvPr id="12" name="그림 11" descr="텍스트, 폰트, 번호, 스크린샷이(가) 표시된 사진&#10;&#10;자동 생성된 설명">
            <a:extLst>
              <a:ext uri="{FF2B5EF4-FFF2-40B4-BE49-F238E27FC236}">
                <a16:creationId xmlns:a16="http://schemas.microsoft.com/office/drawing/2014/main" id="{CF1BD856-C098-57A2-D346-8F21485AAC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125" y="3815693"/>
            <a:ext cx="3494418" cy="102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74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E690DE-0AD7-6989-D23F-7C8DB168DC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E28C062-F6C6-598D-7E68-789E453EA8E0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698B58-2066-0F70-F5BE-6E001636EC9C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Experiments</a:t>
            </a:r>
            <a:endParaRPr lang="en-US" altLang="ko-KR" sz="2000" dirty="0">
              <a:solidFill>
                <a:srgbClr val="314B74"/>
              </a:solidFill>
              <a:latin typeface="ONE Mobile Title" pitchFamily="2" charset="-127"/>
              <a:ea typeface="ONE Mobile Title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AF9935-F71C-2AF8-546D-83666B30BF66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ImageNet Classification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9D8B61-4B4B-A5F3-D474-51B3B6022A2D}"/>
              </a:ext>
            </a:extLst>
          </p:cNvPr>
          <p:cNvSpPr txBox="1"/>
          <p:nvPr/>
        </p:nvSpPr>
        <p:spPr>
          <a:xfrm>
            <a:off x="1572426" y="3032168"/>
            <a:ext cx="6920172" cy="404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2)</a:t>
            </a:r>
            <a:r>
              <a:rPr lang="ko-KR" altLang="en-US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Residual network</a:t>
            </a:r>
          </a:p>
        </p:txBody>
      </p:sp>
      <p:pic>
        <p:nvPicPr>
          <p:cNvPr id="9" name="그림 8" descr="라인, 그래프, 도표, 텍스트이(가) 표시된 사진&#10;&#10;자동 생성된 설명">
            <a:extLst>
              <a:ext uri="{FF2B5EF4-FFF2-40B4-BE49-F238E27FC236}">
                <a16:creationId xmlns:a16="http://schemas.microsoft.com/office/drawing/2014/main" id="{166139CB-4C10-B978-DDC2-48CFCF2D5D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70"/>
          <a:stretch/>
        </p:blipFill>
        <p:spPr>
          <a:xfrm>
            <a:off x="1958188" y="3487076"/>
            <a:ext cx="2839357" cy="18564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146BA6-9331-00C2-85FF-21BC8FE22763}"/>
              </a:ext>
            </a:extLst>
          </p:cNvPr>
          <p:cNvSpPr txBox="1"/>
          <p:nvPr/>
        </p:nvSpPr>
        <p:spPr>
          <a:xfrm>
            <a:off x="5032512" y="3872140"/>
            <a:ext cx="4533519" cy="2083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더 깊은 레이어가 얕은 레이어에 비해 잘 동작함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Training error 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감소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일반화 성능 높아짐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수렴 속도 더 빠름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34-layer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가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18-layer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보다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2.8%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가량 우수한 성능 보임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pic>
        <p:nvPicPr>
          <p:cNvPr id="12" name="그림 11" descr="텍스트, 폰트, 번호, 스크린샷이(가) 표시된 사진&#10;&#10;자동 생성된 설명">
            <a:extLst>
              <a:ext uri="{FF2B5EF4-FFF2-40B4-BE49-F238E27FC236}">
                <a16:creationId xmlns:a16="http://schemas.microsoft.com/office/drawing/2014/main" id="{5E81FBF5-16E7-0CFA-FC72-3449344FFE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188" y="5518601"/>
            <a:ext cx="2853729" cy="83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527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384C2-2960-3ABA-1F22-56FC2E93F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72170D5-CEE6-D930-5739-BAFD5CC78C51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BE80A5-FB6D-50BC-2C72-4482E0A88923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Experiments</a:t>
            </a:r>
            <a:endParaRPr lang="en-US" altLang="ko-KR" sz="2000" dirty="0">
              <a:solidFill>
                <a:srgbClr val="314B74"/>
              </a:solidFill>
              <a:latin typeface="ONE Mobile Title" pitchFamily="2" charset="-127"/>
              <a:ea typeface="ONE Mobile Title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F98B03-CC5F-A4D5-C63C-FB4FF86AB9F4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Deeper Bottleneck Architectures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CE3B21-D27E-E191-DA7E-957EBF1FF4D3}"/>
              </a:ext>
            </a:extLst>
          </p:cNvPr>
          <p:cNvSpPr txBox="1"/>
          <p:nvPr/>
        </p:nvSpPr>
        <p:spPr>
          <a:xfrm>
            <a:off x="7414641" y="3234417"/>
            <a:ext cx="4533519" cy="2372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*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1, 3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*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3, 1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*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 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순서로 구성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*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필터</a:t>
            </a:r>
            <a:b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</a:b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256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의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dimension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을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64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개의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dimension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으로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차원을 축소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3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*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3 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필터</a:t>
            </a:r>
            <a:b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</a:b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공간적인 특징을 추출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*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!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필터</a:t>
            </a:r>
            <a:b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</a:b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256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개의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dimension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으로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확장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pic>
        <p:nvPicPr>
          <p:cNvPr id="8" name="그림 7" descr="도표, 텍스트, 라인, 폰트이(가) 표시된 사진&#10;&#10;자동 생성된 설명">
            <a:extLst>
              <a:ext uri="{FF2B5EF4-FFF2-40B4-BE49-F238E27FC236}">
                <a16:creationId xmlns:a16="http://schemas.microsoft.com/office/drawing/2014/main" id="{ABD66487-6A6A-B353-F106-B80A41C0FD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646" y="3276807"/>
            <a:ext cx="5997501" cy="22874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C120D49-CB3D-7243-C7A2-2FC63DCA76C8}"/>
              </a:ext>
            </a:extLst>
          </p:cNvPr>
          <p:cNvSpPr txBox="1"/>
          <p:nvPr/>
        </p:nvSpPr>
        <p:spPr>
          <a:xfrm>
            <a:off x="1445541" y="5582780"/>
            <a:ext cx="1903299" cy="35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18, 34 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레이어에서 사용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7D4F86-B496-917C-92E8-F16FAB33BF2D}"/>
              </a:ext>
            </a:extLst>
          </p:cNvPr>
          <p:cNvSpPr txBox="1"/>
          <p:nvPr/>
        </p:nvSpPr>
        <p:spPr>
          <a:xfrm>
            <a:off x="4523397" y="5582781"/>
            <a:ext cx="2269290" cy="35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50, 101, 152 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레이어에서 사용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8964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090D7-17EC-F727-9912-6A8A3E0BD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B9FC141-CDDC-56B2-B6DD-2CB44C4ECFB9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3C34C6-2276-0A0B-49AE-4140A82EE42B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Experiments</a:t>
            </a:r>
            <a:endParaRPr lang="en-US" altLang="ko-KR" sz="2000" dirty="0">
              <a:solidFill>
                <a:srgbClr val="314B74"/>
              </a:solidFill>
              <a:latin typeface="ONE Mobile Title" pitchFamily="2" charset="-127"/>
              <a:ea typeface="ONE Mobile Title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D0FA0A-EA5F-B44B-5E3C-BFABB99AEC67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Comparisons with State-of-the-art Methods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pic>
        <p:nvPicPr>
          <p:cNvPr id="6" name="그림 5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A5BBE3FD-E4D1-E406-A8A2-D58A4E222C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556"/>
          <a:stretch/>
        </p:blipFill>
        <p:spPr>
          <a:xfrm>
            <a:off x="1335275" y="3672032"/>
            <a:ext cx="3746500" cy="2337088"/>
          </a:xfrm>
          <a:prstGeom prst="rect">
            <a:avLst/>
          </a:prstGeom>
        </p:spPr>
      </p:pic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8AB2CCB0-2BFC-2427-8140-A844E2B91D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574"/>
          <a:stretch/>
        </p:blipFill>
        <p:spPr>
          <a:xfrm>
            <a:off x="5236977" y="3672032"/>
            <a:ext cx="5619748" cy="23454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5E6E65-29D9-7D5F-F806-00B10114B944}"/>
              </a:ext>
            </a:extLst>
          </p:cNvPr>
          <p:cNvSpPr txBox="1"/>
          <p:nvPr/>
        </p:nvSpPr>
        <p:spPr>
          <a:xfrm>
            <a:off x="1335275" y="3357540"/>
            <a:ext cx="2084819" cy="35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374A71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Table 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5D5198-52D3-92C9-8F85-A3840A05B697}"/>
              </a:ext>
            </a:extLst>
          </p:cNvPr>
          <p:cNvSpPr txBox="1"/>
          <p:nvPr/>
        </p:nvSpPr>
        <p:spPr>
          <a:xfrm>
            <a:off x="5247791" y="3361262"/>
            <a:ext cx="2084819" cy="35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374A71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Table 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C40971-FF8C-DFD4-30A9-3DBD80B9367C}"/>
              </a:ext>
            </a:extLst>
          </p:cNvPr>
          <p:cNvSpPr txBox="1"/>
          <p:nvPr/>
        </p:nvSpPr>
        <p:spPr>
          <a:xfrm>
            <a:off x="7528426" y="6017472"/>
            <a:ext cx="4533519" cy="35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단일 모델의 결과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E5DA1F-2BA4-8C96-DC87-E538DCB70202}"/>
              </a:ext>
            </a:extLst>
          </p:cNvPr>
          <p:cNvSpPr txBox="1"/>
          <p:nvPr/>
        </p:nvSpPr>
        <p:spPr>
          <a:xfrm>
            <a:off x="2071247" y="6009120"/>
            <a:ext cx="2424554" cy="35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이전 최고 단일 모델 결과와 비교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017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74472-9829-F791-CF6E-F38D3BB4C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A5F267E-B9EC-1110-EEDA-34CCD59A3FCA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246DE9-A9BD-9D07-1BA2-DA4664EB5ED6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Experiments</a:t>
            </a:r>
            <a:endParaRPr lang="en-US" altLang="ko-KR" sz="2000" dirty="0">
              <a:solidFill>
                <a:srgbClr val="314B74"/>
              </a:solidFill>
              <a:latin typeface="ONE Mobile Title" pitchFamily="2" charset="-127"/>
              <a:ea typeface="ONE Mobile Title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0B2FDB-CA0F-F84F-7DD3-DBA337A6EFD4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CIFAR-10 and Analysis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5267C5-B607-C6FE-0138-041BCDAEA0E1}"/>
              </a:ext>
            </a:extLst>
          </p:cNvPr>
          <p:cNvSpPr txBox="1"/>
          <p:nvPr/>
        </p:nvSpPr>
        <p:spPr>
          <a:xfrm>
            <a:off x="5247791" y="3361262"/>
            <a:ext cx="2084819" cy="35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374A71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Table 5</a:t>
            </a:r>
          </a:p>
        </p:txBody>
      </p:sp>
      <p:pic>
        <p:nvPicPr>
          <p:cNvPr id="8" name="그림 7" descr="텍스트, 폰트, 스크린샷, 번호이(가) 표시된 사진&#10;&#10;자동 생성된 설명">
            <a:extLst>
              <a:ext uri="{FF2B5EF4-FFF2-40B4-BE49-F238E27FC236}">
                <a16:creationId xmlns:a16="http://schemas.microsoft.com/office/drawing/2014/main" id="{2D6B3994-8BDF-D03A-C114-9733348941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37" b="15130"/>
          <a:stretch/>
        </p:blipFill>
        <p:spPr>
          <a:xfrm>
            <a:off x="1279218" y="5167309"/>
            <a:ext cx="3200400" cy="657523"/>
          </a:xfrm>
          <a:prstGeom prst="rect">
            <a:avLst/>
          </a:prstGeom>
        </p:spPr>
      </p:pic>
      <p:pic>
        <p:nvPicPr>
          <p:cNvPr id="11" name="그림 10" descr="텍스트, 폰트, 스크린샷, 번호이(가) 표시된 사진&#10;&#10;자동 생성된 설명">
            <a:extLst>
              <a:ext uri="{FF2B5EF4-FFF2-40B4-BE49-F238E27FC236}">
                <a16:creationId xmlns:a16="http://schemas.microsoft.com/office/drawing/2014/main" id="{BA1098AB-2479-593D-BD75-270B82E8B5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391" y="3030559"/>
            <a:ext cx="3937000" cy="2921000"/>
          </a:xfrm>
          <a:prstGeom prst="rect">
            <a:avLst/>
          </a:prstGeom>
        </p:spPr>
      </p:pic>
      <p:pic>
        <p:nvPicPr>
          <p:cNvPr id="16" name="그림 15" descr="라인, 도표, 그래프, 스크린샷이(가) 표시된 사진&#10;&#10;자동 생성된 설명">
            <a:extLst>
              <a:ext uri="{FF2B5EF4-FFF2-40B4-BE49-F238E27FC236}">
                <a16:creationId xmlns:a16="http://schemas.microsoft.com/office/drawing/2014/main" id="{30787476-7EA1-42E6-C535-AB94CE39A3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646" y="3042767"/>
            <a:ext cx="6705600" cy="17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185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62BBFF-4D88-7203-6A37-748F03D4D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92DCA07-2241-BCFC-DBD3-692B27856F4D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0F8082-4F21-946B-B2FA-4FC812203965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Experiments</a:t>
            </a:r>
            <a:endParaRPr lang="en-US" altLang="ko-KR" sz="2000" dirty="0">
              <a:solidFill>
                <a:srgbClr val="314B74"/>
              </a:solidFill>
              <a:latin typeface="ONE Mobile Title" pitchFamily="2" charset="-127"/>
              <a:ea typeface="ONE Mobile Title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EE65AA-1EF2-4F33-62CE-791624AD1D6F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Analysis of Layer Responses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pic>
        <p:nvPicPr>
          <p:cNvPr id="6" name="그림 5" descr="텍스트, 라인, 스크린샷, 도표이(가) 표시된 사진&#10;&#10;자동 생성된 설명">
            <a:extLst>
              <a:ext uri="{FF2B5EF4-FFF2-40B4-BE49-F238E27FC236}">
                <a16:creationId xmlns:a16="http://schemas.microsoft.com/office/drawing/2014/main" id="{AB4D37C1-CE27-3659-D6FF-31C8884D6A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646" y="3188038"/>
            <a:ext cx="5207854" cy="2837383"/>
          </a:xfrm>
          <a:prstGeom prst="rect">
            <a:avLst/>
          </a:prstGeom>
        </p:spPr>
      </p:pic>
      <p:pic>
        <p:nvPicPr>
          <p:cNvPr id="9" name="그림 8" descr="텍스트, 폰트, 스크린샷, 번호이(가) 표시된 사진&#10;&#10;자동 생성된 설명">
            <a:extLst>
              <a:ext uri="{FF2B5EF4-FFF2-40B4-BE49-F238E27FC236}">
                <a16:creationId xmlns:a16="http://schemas.microsoft.com/office/drawing/2014/main" id="{E5752DA8-DC16-3533-6A4F-C135B4D7EA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808" y="3188038"/>
            <a:ext cx="3719642" cy="110964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94CFA70-C4C7-7A3F-FEB5-CEAB48728763}"/>
              </a:ext>
            </a:extLst>
          </p:cNvPr>
          <p:cNvSpPr txBox="1"/>
          <p:nvPr/>
        </p:nvSpPr>
        <p:spPr>
          <a:xfrm>
            <a:off x="2541147" y="6182900"/>
            <a:ext cx="3300853" cy="35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각 레이어의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response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에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대해 평가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2614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2F5C6-3A94-1014-ABCE-DF54663F7C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5F37896-95C5-C0E9-C5F9-8126DB7523D2}"/>
              </a:ext>
            </a:extLst>
          </p:cNvPr>
          <p:cNvSpPr txBox="1"/>
          <p:nvPr/>
        </p:nvSpPr>
        <p:spPr>
          <a:xfrm>
            <a:off x="1096228" y="2387144"/>
            <a:ext cx="9999544" cy="2083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Deep neural network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는 학습 진행이 어려움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해당 논문에서는 </a:t>
            </a:r>
            <a:r>
              <a:rPr lang="en-US" altLang="ko-KR" sz="1250" dirty="0">
                <a:solidFill>
                  <a:srgbClr val="374A71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residual learning framework</a:t>
            </a:r>
            <a:r>
              <a:rPr lang="ko-KR" altLang="en-US" sz="1250" dirty="0">
                <a:solidFill>
                  <a:srgbClr val="374A71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제안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해 학습 과정을 쉽게 만듦</a:t>
            </a:r>
            <a:b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</a:b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이전에 나왔던 논문과는 달리 훨씬 깊은 네트워크를 사용한 것이 특징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결과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ImageNet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에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대해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152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layer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의 아주 깊은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residual net 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평가 진행</a:t>
            </a:r>
            <a:b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</a:b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이전 연구에서 나왔던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VGG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네트워크에 비해 더 깊지만 복잡도 더 낮음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-&gt;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성능이 훨씬 좋아져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2015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ImageNet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분류 대회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등 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CIFAR-10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에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대해서도 실험 진행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-&gt;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성능 많이 개선됨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83AF6D-45F9-8907-9E30-73DF2F5C4148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Abstract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45EC3A7-3303-7921-3A45-706D74AE13DD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FB452F-58D6-40F7-FF85-A59CDF08129B}"/>
              </a:ext>
            </a:extLst>
          </p:cNvPr>
          <p:cNvSpPr txBox="1"/>
          <p:nvPr/>
        </p:nvSpPr>
        <p:spPr>
          <a:xfrm>
            <a:off x="2192456" y="4932818"/>
            <a:ext cx="9999544" cy="706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06890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특징을 표현하는 깊이는 중요한 역할을 수행함</a:t>
            </a:r>
            <a:endParaRPr lang="en-US" altLang="ko-KR" sz="1400" dirty="0">
              <a:solidFill>
                <a:srgbClr val="506890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solidFill>
                  <a:srgbClr val="506890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resNet</a:t>
            </a:r>
            <a:r>
              <a:rPr lang="ko-KR" altLang="en-US" sz="1400" dirty="0">
                <a:solidFill>
                  <a:srgbClr val="506890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은 기본적으로 훨씬 깊은 네트워크를 학습 가능하게 함</a:t>
            </a:r>
            <a:endParaRPr lang="en-US" altLang="ko-KR" sz="1400" dirty="0">
              <a:solidFill>
                <a:srgbClr val="506890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8" name="오른쪽 화살표[R] 7">
            <a:extLst>
              <a:ext uri="{FF2B5EF4-FFF2-40B4-BE49-F238E27FC236}">
                <a16:creationId xmlns:a16="http://schemas.microsoft.com/office/drawing/2014/main" id="{2B7974E8-ADF1-1C68-8586-8266C962F53C}"/>
              </a:ext>
            </a:extLst>
          </p:cNvPr>
          <p:cNvSpPr/>
          <p:nvPr/>
        </p:nvSpPr>
        <p:spPr>
          <a:xfrm>
            <a:off x="1615473" y="5042722"/>
            <a:ext cx="503002" cy="233599"/>
          </a:xfrm>
          <a:prstGeom prst="rightArrow">
            <a:avLst/>
          </a:prstGeom>
          <a:solidFill>
            <a:srgbClr val="364E6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1407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99B29D-F051-1B1E-7A5F-E539210E8C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3246ABA-AB2A-62EF-A05A-C28B45E67167}"/>
              </a:ext>
            </a:extLst>
          </p:cNvPr>
          <p:cNvSpPr txBox="1"/>
          <p:nvPr/>
        </p:nvSpPr>
        <p:spPr>
          <a:xfrm>
            <a:off x="1103688" y="3115574"/>
            <a:ext cx="5377122" cy="1218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레이어가 깊어짐에 따라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degradation problem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이 발생할 수 있다고 주장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=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레이어가 깊으면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accuracy 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무조건 높아지는 것이 아님</a:t>
            </a:r>
            <a:b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</a:b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  어느 정도 이상 높아지면 오히려 감소</a:t>
            </a:r>
            <a:b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</a:b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  이러한 문제는 단순히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overfitting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때문에 발생하는 건 아님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4FD10C7-19E2-1B76-D87F-C1DFA5246B32}"/>
              </a:ext>
            </a:extLst>
          </p:cNvPr>
          <p:cNvSpPr txBox="1"/>
          <p:nvPr/>
        </p:nvSpPr>
        <p:spPr>
          <a:xfrm>
            <a:off x="1086651" y="2568188"/>
            <a:ext cx="8349645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레이어를 깊게 쌓으면 좋은 학습이 가능한 것 아닌가</a:t>
            </a: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?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D1D8B4-26AD-9000-A403-C57A4AC9359C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Introduction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B8FC7E8-7CC7-1B7E-1E23-1BCF33711A77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7" name="그림 6" descr="텍스트, 라인, 폰트, 도표이(가) 표시된 사진&#10;&#10;자동 생성된 설명">
            <a:extLst>
              <a:ext uri="{FF2B5EF4-FFF2-40B4-BE49-F238E27FC236}">
                <a16:creationId xmlns:a16="http://schemas.microsoft.com/office/drawing/2014/main" id="{ED554D4A-8DAC-BB12-1A13-39D82301F1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22" b="1210"/>
          <a:stretch/>
        </p:blipFill>
        <p:spPr>
          <a:xfrm>
            <a:off x="1352790" y="4537710"/>
            <a:ext cx="5481442" cy="18173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9C24A98-E991-9B12-E32C-BFBABB75B245}"/>
              </a:ext>
            </a:extLst>
          </p:cNvPr>
          <p:cNvSpPr txBox="1"/>
          <p:nvPr/>
        </p:nvSpPr>
        <p:spPr>
          <a:xfrm>
            <a:off x="6951879" y="5125890"/>
            <a:ext cx="5240121" cy="641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Plain network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에서 레이어 수만 늘리는 것은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Train, test error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둘 다 증가시킴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5101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97D71-763F-4E1D-9153-92A7B01BF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8BCCFF7-984D-956A-F2A1-38865342966C}"/>
              </a:ext>
            </a:extLst>
          </p:cNvPr>
          <p:cNvSpPr txBox="1"/>
          <p:nvPr/>
        </p:nvSpPr>
        <p:spPr>
          <a:xfrm>
            <a:off x="5406541" y="4496827"/>
            <a:ext cx="6920172" cy="641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H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를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학습하기보다는 별도로 학습하기 쉬운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residual mapping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를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정의해서 대신 학습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=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즉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,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진짜 의도하는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H(x)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가 아니라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F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를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대신 학습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C359D3-4559-AEB1-D6EC-776BD460C0A5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문제를 해결하기 위해 </a:t>
            </a: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Residual</a:t>
            </a:r>
            <a:r>
              <a:rPr lang="ko-KR" altLang="en-US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 </a:t>
            </a: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function(</a:t>
            </a:r>
            <a:r>
              <a:rPr lang="ko-KR" altLang="en-US" sz="2000" dirty="0" err="1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잔차</a:t>
            </a:r>
            <a:r>
              <a:rPr lang="ko-KR" altLang="en-US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 함수</a:t>
            </a: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)</a:t>
            </a:r>
            <a:r>
              <a:rPr lang="ko-KR" altLang="en-US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라는 개념 도입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5F26E7-73BC-1AFC-E4CB-1FC52AA9E708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Introduction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59DCDED-A344-9A35-417D-DC731EA3F9FB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4" name="그림 3" descr="텍스트, 폰트, 도표, 스크린샷이(가) 표시된 사진&#10;&#10;자동 생성된 설명">
            <a:extLst>
              <a:ext uri="{FF2B5EF4-FFF2-40B4-BE49-F238E27FC236}">
                <a16:creationId xmlns:a16="http://schemas.microsoft.com/office/drawing/2014/main" id="{32C754EC-49BC-0FEE-F8B2-CCB13D5C40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4" t="6954" r="3590" b="3428"/>
          <a:stretch/>
        </p:blipFill>
        <p:spPr>
          <a:xfrm>
            <a:off x="1205646" y="3476722"/>
            <a:ext cx="4081900" cy="23088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5416F4-74D7-143F-1E6C-FC77A3D10E13}"/>
              </a:ext>
            </a:extLst>
          </p:cNvPr>
          <p:cNvSpPr txBox="1"/>
          <p:nvPr/>
        </p:nvSpPr>
        <p:spPr>
          <a:xfrm>
            <a:off x="1086651" y="3115835"/>
            <a:ext cx="9371799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5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Residual Learning</a:t>
            </a:r>
            <a:endParaRPr lang="ko-KR" altLang="en-US" sz="15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0013266-9FA6-6745-513F-828F9C51A1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541" y="3471864"/>
            <a:ext cx="3065947" cy="66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401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38C408-E983-C71F-EF2A-CE69C27B3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B2200B7A-5ED1-7505-A37E-B82F1EF7DF3A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Residual Learning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5F9224-EAB5-520F-028A-B8499AA9150B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Introduction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57D04EB-4013-C609-10F5-99F3E7C93D02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786136-FBAC-A936-DEEC-A5E2FCE8D209}"/>
              </a:ext>
            </a:extLst>
          </p:cNvPr>
          <p:cNvSpPr txBox="1"/>
          <p:nvPr/>
        </p:nvSpPr>
        <p:spPr>
          <a:xfrm>
            <a:off x="1100939" y="3029593"/>
            <a:ext cx="6920172" cy="2083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장점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출력값에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x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를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더하는 것이기 때문에 별도로 추가적인 파라미터 필요하지 않음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복잡도 더 증가하지 않음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구현 간단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Resnet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을 사용했을 때 학습 난이도가 쉬움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깊이가 깊어질수록 높은 정확도 보임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7525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42812-1F8F-BAD1-1718-2DB3F2102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AC9816-45CB-2B72-7A57-F74F1CB5CE5A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Deep Residual Learning</a:t>
            </a:r>
            <a:endParaRPr lang="en-US" altLang="ko-KR" sz="2000" dirty="0">
              <a:solidFill>
                <a:srgbClr val="314B74"/>
              </a:solidFill>
              <a:latin typeface="ONE Mobile Title" pitchFamily="2" charset="-127"/>
              <a:ea typeface="ONE Mobile Title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D684DAF-E8AA-C4C0-E417-122436EBF877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722135-BADE-B773-130C-A78DB129D81D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3.1 Residual Learning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pic>
        <p:nvPicPr>
          <p:cNvPr id="8" name="그림 7" descr="텍스트, 도표, 폰트, 스크린샷이(가) 표시된 사진&#10;&#10;자동 생성된 설명">
            <a:extLst>
              <a:ext uri="{FF2B5EF4-FFF2-40B4-BE49-F238E27FC236}">
                <a16:creationId xmlns:a16="http://schemas.microsoft.com/office/drawing/2014/main" id="{40C918EE-2863-B263-CCA0-E3A4E1556A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363" y="3186112"/>
            <a:ext cx="5184600" cy="340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679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E52AB-B3E6-78C0-BFDA-9835A3DCD0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0C7A4B-0D03-E056-7E61-075E6D2F7255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Deep Residual Learning</a:t>
            </a:r>
            <a:endParaRPr lang="en-US" altLang="ko-KR" sz="2000" dirty="0">
              <a:solidFill>
                <a:srgbClr val="314B74"/>
              </a:solidFill>
              <a:latin typeface="ONE Mobile Title" pitchFamily="2" charset="-127"/>
              <a:ea typeface="ONE Mobile Title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84A93F6-44CF-55E0-9092-8DAD302EAC04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8BDD0C-D3DD-0C22-585D-002472E59E66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3.2</a:t>
            </a:r>
            <a:r>
              <a:rPr lang="ko-KR" altLang="en-US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 </a:t>
            </a: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Identity Mapping by shortcuts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CB9C89F-C84E-80C8-98DC-CDC5BB0B1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426" y="3429000"/>
            <a:ext cx="3041654" cy="7036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72E8D7-B919-E59E-B091-7E49A24E27A8}"/>
              </a:ext>
            </a:extLst>
          </p:cNvPr>
          <p:cNvSpPr txBox="1"/>
          <p:nvPr/>
        </p:nvSpPr>
        <p:spPr>
          <a:xfrm>
            <a:off x="1572426" y="3032168"/>
            <a:ext cx="6920172" cy="35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Residual Block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04D614-DF86-E760-7956-2CA2E12E5CE6}"/>
              </a:ext>
            </a:extLst>
          </p:cNvPr>
          <p:cNvSpPr txBox="1"/>
          <p:nvPr/>
        </p:nvSpPr>
        <p:spPr>
          <a:xfrm>
            <a:off x="5032512" y="3316058"/>
            <a:ext cx="6920172" cy="929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Biases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값은 고려하지 않음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Shortcut connection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이용할 땐 추가적인 파라미터 사용하지 않음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매개변수 수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,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깊이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,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폭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,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계산 비용 등을 공평하게 비교했을 때도 더 우수한 결과를 보임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pic>
        <p:nvPicPr>
          <p:cNvPr id="12" name="그림 11" descr="폰트, 타이포그래피, 화이트, 서예이(가) 표시된 사진&#10;&#10;자동 생성된 설명">
            <a:extLst>
              <a:ext uri="{FF2B5EF4-FFF2-40B4-BE49-F238E27FC236}">
                <a16:creationId xmlns:a16="http://schemas.microsoft.com/office/drawing/2014/main" id="{3AC40159-86C1-4B97-E300-DAB790620C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674" y="5209495"/>
            <a:ext cx="3364398" cy="7036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7F4DAF-4634-DE6F-A76C-0B555FD8AF17}"/>
              </a:ext>
            </a:extLst>
          </p:cNvPr>
          <p:cNvSpPr txBox="1"/>
          <p:nvPr/>
        </p:nvSpPr>
        <p:spPr>
          <a:xfrm>
            <a:off x="5032512" y="5096552"/>
            <a:ext cx="6920172" cy="929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X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를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차원을 매핑 시켜줄 때만 사용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Input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과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output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이 서로 일치하지 않는다고 하면 </a:t>
            </a:r>
            <a:r>
              <a:rPr lang="en-US" altLang="ko-KR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W</a:t>
            </a:r>
            <a:r>
              <a:rPr lang="en-US" altLang="ko-KR" sz="90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s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를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곱해줌으로써 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디멘션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값을 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매치시키는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것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F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는 여러 개의 레이어가 될 수 있지만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,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한 개의 레이어인 경우 장점을 얻기 어려움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6578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4E482-AE7E-FE69-3CCB-F13871432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466340-DABE-F6C6-6199-8E9DED82CDBF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Deep Residual Learning</a:t>
            </a:r>
            <a:endParaRPr lang="en-US" altLang="ko-KR" sz="2000" dirty="0">
              <a:solidFill>
                <a:srgbClr val="314B74"/>
              </a:solidFill>
              <a:latin typeface="ONE Mobile Title" pitchFamily="2" charset="-127"/>
              <a:ea typeface="ONE Mobile Title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458591C-047F-B4C5-896C-C3DC871752B2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05F6A5-E38D-C483-7BAE-471499A57439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3.3</a:t>
            </a:r>
            <a:r>
              <a:rPr lang="ko-KR" altLang="en-US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 </a:t>
            </a: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Network Architectures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522AFD-0034-8941-7AEE-A003BD0E0EE3}"/>
              </a:ext>
            </a:extLst>
          </p:cNvPr>
          <p:cNvSpPr txBox="1"/>
          <p:nvPr/>
        </p:nvSpPr>
        <p:spPr>
          <a:xfrm>
            <a:off x="1572426" y="3032168"/>
            <a:ext cx="6920172" cy="404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1)</a:t>
            </a:r>
            <a:r>
              <a:rPr lang="ko-KR" altLang="en-US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Plain network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097365-8D03-843A-35B3-7155BB1F49CD}"/>
              </a:ext>
            </a:extLst>
          </p:cNvPr>
          <p:cNvSpPr txBox="1"/>
          <p:nvPr/>
        </p:nvSpPr>
        <p:spPr>
          <a:xfrm>
            <a:off x="1815312" y="3384637"/>
            <a:ext cx="6920172" cy="1506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VGG 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네트워크에서 제안된 기법에서 영감 얻음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3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*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3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작은 필터 이용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Output feature map 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사이즈가 같도록 만들기 위해 같은 수의 필터 사용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                                                      절반으로 줄어들면 필터 수를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2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배로 늘림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이러한 방법으로 레이어 당 시간 복잡도를 보존할 수 있는 형태로 구성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64C2F-6C19-C4E9-CF44-7A093571A18F}"/>
              </a:ext>
            </a:extLst>
          </p:cNvPr>
          <p:cNvSpPr txBox="1"/>
          <p:nvPr/>
        </p:nvSpPr>
        <p:spPr>
          <a:xfrm>
            <a:off x="2435342" y="5332205"/>
            <a:ext cx="9999544" cy="383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06890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논문에서의 모델은</a:t>
            </a:r>
            <a:r>
              <a:rPr lang="en-US" altLang="ko-KR" sz="1400" dirty="0">
                <a:solidFill>
                  <a:srgbClr val="506890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VGG</a:t>
            </a:r>
            <a:r>
              <a:rPr lang="ko-KR" altLang="en-US" sz="1400" dirty="0">
                <a:solidFill>
                  <a:srgbClr val="506890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네트워크와 비교했을 때 더 적은 파라미터를 사용하며</a:t>
            </a:r>
            <a:r>
              <a:rPr lang="en-US" altLang="ko-KR" sz="1400" dirty="0">
                <a:solidFill>
                  <a:srgbClr val="506890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,</a:t>
            </a:r>
            <a:r>
              <a:rPr lang="ko-KR" altLang="en-US" sz="1400" dirty="0">
                <a:solidFill>
                  <a:srgbClr val="506890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복잡도는 낮음</a:t>
            </a:r>
            <a:endParaRPr lang="en-US" altLang="ko-KR" sz="1400" dirty="0">
              <a:solidFill>
                <a:srgbClr val="506890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sp>
        <p:nvSpPr>
          <p:cNvPr id="5" name="오른쪽 화살표[R] 4">
            <a:extLst>
              <a:ext uri="{FF2B5EF4-FFF2-40B4-BE49-F238E27FC236}">
                <a16:creationId xmlns:a16="http://schemas.microsoft.com/office/drawing/2014/main" id="{C1025210-EC7E-DA83-7002-832C4275E058}"/>
              </a:ext>
            </a:extLst>
          </p:cNvPr>
          <p:cNvSpPr/>
          <p:nvPr/>
        </p:nvSpPr>
        <p:spPr>
          <a:xfrm>
            <a:off x="1858359" y="5442109"/>
            <a:ext cx="503002" cy="233599"/>
          </a:xfrm>
          <a:prstGeom prst="rightArrow">
            <a:avLst/>
          </a:prstGeom>
          <a:solidFill>
            <a:srgbClr val="364E6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1" name="그림 10" descr="안테나이(가) 표시된 사진&#10;&#10;자동 생성된 설명">
            <a:extLst>
              <a:ext uri="{FF2B5EF4-FFF2-40B4-BE49-F238E27FC236}">
                <a16:creationId xmlns:a16="http://schemas.microsoft.com/office/drawing/2014/main" id="{E2D8CC83-1185-1586-65B6-8874114327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4225" y="842963"/>
            <a:ext cx="917401" cy="601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866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892AD7-FE75-77E7-9761-EDA8BB525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A974FF-BAE3-3769-8FC4-07D6117AF558}"/>
              </a:ext>
            </a:extLst>
          </p:cNvPr>
          <p:cNvSpPr txBox="1"/>
          <p:nvPr/>
        </p:nvSpPr>
        <p:spPr>
          <a:xfrm>
            <a:off x="1445541" y="1010782"/>
            <a:ext cx="8349645" cy="82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200" dirty="0">
                <a:solidFill>
                  <a:srgbClr val="314B74"/>
                </a:solidFill>
                <a:latin typeface="ONE Mobile Title" pitchFamily="2" charset="-127"/>
                <a:ea typeface="ONE Mobile Title" pitchFamily="2" charset="-127"/>
              </a:rPr>
              <a:t>Deep Residual Learning</a:t>
            </a:r>
            <a:endParaRPr lang="en-US" altLang="ko-KR" sz="2000" dirty="0">
              <a:solidFill>
                <a:srgbClr val="314B74"/>
              </a:solidFill>
              <a:latin typeface="ONE Mobile Title" pitchFamily="2" charset="-127"/>
              <a:ea typeface="ONE Mobile Title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187E602-D4D9-96EB-975A-924F4F1A1C9D}"/>
              </a:ext>
            </a:extLst>
          </p:cNvPr>
          <p:cNvSpPr/>
          <p:nvPr/>
        </p:nvSpPr>
        <p:spPr>
          <a:xfrm>
            <a:off x="1205646" y="1152428"/>
            <a:ext cx="147144" cy="630626"/>
          </a:xfrm>
          <a:prstGeom prst="rect">
            <a:avLst/>
          </a:prstGeom>
          <a:solidFill>
            <a:srgbClr val="374A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FE2914-DDA4-83BB-6F1F-AA38754B654E}"/>
              </a:ext>
            </a:extLst>
          </p:cNvPr>
          <p:cNvSpPr txBox="1"/>
          <p:nvPr/>
        </p:nvSpPr>
        <p:spPr>
          <a:xfrm>
            <a:off x="1086651" y="2568188"/>
            <a:ext cx="9371799" cy="46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3.3</a:t>
            </a:r>
            <a:r>
              <a:rPr lang="ko-KR" altLang="en-US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 </a:t>
            </a:r>
            <a:r>
              <a:rPr lang="en-US" altLang="ko-KR" sz="2000" dirty="0">
                <a:solidFill>
                  <a:srgbClr val="455E95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Network Architectures</a:t>
            </a:r>
            <a:endParaRPr lang="ko-KR" altLang="en-US" sz="2000" dirty="0">
              <a:solidFill>
                <a:srgbClr val="455E95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461877-A7D1-7DDC-0F8D-0B4BF2D7E621}"/>
              </a:ext>
            </a:extLst>
          </p:cNvPr>
          <p:cNvSpPr txBox="1"/>
          <p:nvPr/>
        </p:nvSpPr>
        <p:spPr>
          <a:xfrm>
            <a:off x="1572426" y="3032168"/>
            <a:ext cx="6920172" cy="404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2)</a:t>
            </a:r>
            <a:r>
              <a:rPr lang="ko-KR" altLang="en-US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50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Residual network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F46335-977D-902B-9FB6-6EE06EA61DF4}"/>
              </a:ext>
            </a:extLst>
          </p:cNvPr>
          <p:cNvSpPr txBox="1"/>
          <p:nvPr/>
        </p:nvSpPr>
        <p:spPr>
          <a:xfrm>
            <a:off x="1815312" y="3384637"/>
            <a:ext cx="7457276" cy="179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- Residual block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만 사용하는 형태로 네트워크를 바꾼 모델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- VGG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와 비슷하게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3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*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3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작은 필터 이용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   - Convolution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필터를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2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번씩 묶어 매번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residual function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형태로 학습 진행하도록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점선으로 표시된 부분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-&gt;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input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과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output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의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dimension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이 일치하지 않아 이를 맞추는 기술이 가미된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                		    shortcut connection</a:t>
            </a:r>
          </a:p>
          <a:p>
            <a:pPr>
              <a:lnSpc>
                <a:spcPct val="150000"/>
              </a:lnSpc>
            </a:pP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- Convolution layer</a:t>
            </a:r>
            <a:r>
              <a:rPr lang="ko-KR" altLang="en-US" sz="1250" dirty="0" err="1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를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2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개씩 묶는 것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3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번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,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4,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6,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 </a:t>
            </a:r>
            <a:r>
              <a:rPr lang="en-US" altLang="ko-KR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3</a:t>
            </a:r>
            <a:r>
              <a:rPr lang="ko-KR" altLang="en-US" sz="1250" dirty="0">
                <a:solidFill>
                  <a:srgbClr val="8BACE8"/>
                </a:solidFill>
                <a:latin typeface="ONE Mobile Title" panose="00000500000000000000" pitchFamily="2" charset="-127"/>
                <a:ea typeface="ONE Mobile Title" panose="00000500000000000000" pitchFamily="2" charset="-127"/>
              </a:rPr>
              <a:t>번 반복</a:t>
            </a:r>
            <a:endParaRPr lang="en-US" altLang="ko-KR" sz="1250" dirty="0">
              <a:solidFill>
                <a:srgbClr val="8BACE8"/>
              </a:solidFill>
              <a:latin typeface="ONE Mobile Title" panose="00000500000000000000" pitchFamily="2" charset="-127"/>
              <a:ea typeface="ONE Mobile Title" panose="00000500000000000000" pitchFamily="2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F20FBDDE-1BCC-BAAA-508F-DCB832543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784" y="623224"/>
            <a:ext cx="1836832" cy="628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741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9097</TotalTime>
  <Words>659</Words>
  <Application>Microsoft Macintosh PowerPoint</Application>
  <PresentationFormat>와이드스크린</PresentationFormat>
  <Paragraphs>114</Paragraphs>
  <Slides>16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Arial</vt:lpstr>
      <vt:lpstr>MBC 1961 Medium</vt:lpstr>
      <vt:lpstr>ONE 모바일고딕 Title</vt:lpstr>
      <vt:lpstr>ONE Mobile Title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. .</dc:creator>
  <cp:lastModifiedBy>가형 하</cp:lastModifiedBy>
  <cp:revision>559</cp:revision>
  <dcterms:created xsi:type="dcterms:W3CDTF">2024-09-19T02:18:42Z</dcterms:created>
  <dcterms:modified xsi:type="dcterms:W3CDTF">2025-01-13T02:32:05Z</dcterms:modified>
</cp:coreProperties>
</file>

<file path=docProps/thumbnail.jpeg>
</file>